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5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96"/>
  </p:normalViewPr>
  <p:slideViewPr>
    <p:cSldViewPr snapToGrid="0" snapToObjects="1">
      <p:cViewPr varScale="1">
        <p:scale>
          <a:sx n="75" d="100"/>
          <a:sy n="75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/>
              <a:pPr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A5BD-6FCA-084A-9A20-BECF0CB31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9615488" cy="3200400"/>
          </a:xfrm>
        </p:spPr>
        <p:txBody>
          <a:bodyPr/>
          <a:lstStyle/>
          <a:p>
            <a:r>
              <a:rPr lang="en-US" cap="none" dirty="0"/>
              <a:t>Lending Club Default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7AA5B-A8B7-8445-81AE-6BEBCEDA9A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-XU ZHOU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B6F094-5ACC-9442-8522-95F600B26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3540" y="2398716"/>
            <a:ext cx="3846490" cy="62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529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2C8BE-BDB6-5F41-B812-7A3972625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1DD8B-E6D2-0246-B1DD-EE3D44B75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Lending Club: P2P lending platform</a:t>
            </a: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Return: -9.4% to +13.8% </a:t>
            </a: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Questions:</a:t>
            </a: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How to predict default?</a:t>
            </a: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Anyway to manage outcome?</a:t>
            </a: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How to make better decisions?</a:t>
            </a:r>
          </a:p>
          <a:p>
            <a:pPr marL="0" indent="0">
              <a:buNone/>
            </a:pP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marL="0" indent="0">
              <a:buNone/>
            </a:pP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578319-9DD8-8242-9B3D-127107D7D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964" y="1125238"/>
            <a:ext cx="4741932" cy="293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042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2C8BE-BDB6-5F41-B812-7A3972625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1DD8B-E6D2-0246-B1DD-EE3D44B75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Challenges:</a:t>
            </a: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Highly imbalanced data</a:t>
            </a: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Many categorical features </a:t>
            </a: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Data transformation</a:t>
            </a: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Model Selection</a:t>
            </a:r>
          </a:p>
          <a:p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lvl="1"/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marL="457200" lvl="1" indent="0">
              <a:buNone/>
            </a:pP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marL="0" indent="0">
              <a:buNone/>
            </a:pP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1A7553-8EE2-EB44-AA93-E97E3E2DF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339" y="944450"/>
            <a:ext cx="5978560" cy="458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899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2C8BE-BDB6-5F41-B812-7A3972625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/>
              <a:t>Modeling and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1DD8B-E6D2-0246-B1DD-EE3D44B75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4644787" cy="3124201"/>
          </a:xfrm>
        </p:spPr>
        <p:txBody>
          <a:bodyPr>
            <a:normAutofit/>
          </a:bodyPr>
          <a:lstStyle/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Optimized model</a:t>
            </a: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True Positive: 72%</a:t>
            </a: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Top factors driving the default</a:t>
            </a: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Interest Rate</a:t>
            </a: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Inquiries of Last 6 Months</a:t>
            </a: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lvl="1"/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Loan Grade</a:t>
            </a:r>
          </a:p>
          <a:p>
            <a:pPr lvl="1"/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lvl="1"/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marL="0" indent="0">
              <a:buNone/>
            </a:pP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3C89EEB-1162-1148-AA84-8BEA15752037}"/>
              </a:ext>
            </a:extLst>
          </p:cNvPr>
          <p:cNvGrpSpPr/>
          <p:nvPr/>
        </p:nvGrpSpPr>
        <p:grpSpPr>
          <a:xfrm>
            <a:off x="5882520" y="1081825"/>
            <a:ext cx="5849279" cy="4408152"/>
            <a:chOff x="5633138" y="1081825"/>
            <a:chExt cx="5849279" cy="440815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3E6013E-4D60-EE4F-A823-5D82D8D751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33138" y="1081825"/>
              <a:ext cx="5849279" cy="440815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A5777D-C5B1-A249-B02C-46CEB0C710D4}"/>
                </a:ext>
              </a:extLst>
            </p:cNvPr>
            <p:cNvSpPr txBox="1"/>
            <p:nvPr/>
          </p:nvSpPr>
          <p:spPr>
            <a:xfrm>
              <a:off x="7031864" y="2283022"/>
              <a:ext cx="8499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( </a:t>
              </a:r>
              <a:r>
                <a:rPr lang="en-US" sz="1400" dirty="0"/>
                <a:t>56.9</a:t>
              </a:r>
              <a:r>
                <a:rPr lang="en-US" sz="1200" dirty="0"/>
                <a:t>% 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3C1EA18-2691-6041-9892-71068E623336}"/>
                </a:ext>
              </a:extLst>
            </p:cNvPr>
            <p:cNvSpPr txBox="1"/>
            <p:nvPr/>
          </p:nvSpPr>
          <p:spPr>
            <a:xfrm>
              <a:off x="8954418" y="2283021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( 35.5% 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23A8BE9-B814-F845-A09C-9BF14A235EE5}"/>
                </a:ext>
              </a:extLst>
            </p:cNvPr>
            <p:cNvSpPr txBox="1"/>
            <p:nvPr/>
          </p:nvSpPr>
          <p:spPr>
            <a:xfrm>
              <a:off x="7057621" y="4246806"/>
              <a:ext cx="8034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( 2.1% 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1F5E69F-105B-204D-98FD-80A18F982E36}"/>
                </a:ext>
              </a:extLst>
            </p:cNvPr>
            <p:cNvSpPr txBox="1"/>
            <p:nvPr/>
          </p:nvSpPr>
          <p:spPr>
            <a:xfrm>
              <a:off x="9033081" y="4230046"/>
              <a:ext cx="8034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( 5.5% 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310FD6A-3F1B-2B49-9500-D8B82AFD889F}"/>
                </a:ext>
              </a:extLst>
            </p:cNvPr>
            <p:cNvSpPr txBox="1"/>
            <p:nvPr/>
          </p:nvSpPr>
          <p:spPr>
            <a:xfrm>
              <a:off x="5643004" y="2283021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( 92.4% 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53B0D2D-47F6-7D44-B440-ADD05E9FC47E}"/>
                </a:ext>
              </a:extLst>
            </p:cNvPr>
            <p:cNvSpPr txBox="1"/>
            <p:nvPr/>
          </p:nvSpPr>
          <p:spPr>
            <a:xfrm>
              <a:off x="5692698" y="4246806"/>
              <a:ext cx="8034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( 7.6% 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9647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2C8BE-BDB6-5F41-B812-7A397262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687" y="262540"/>
            <a:ext cx="9905998" cy="860541"/>
          </a:xfrm>
        </p:spPr>
        <p:txBody>
          <a:bodyPr/>
          <a:lstStyle/>
          <a:p>
            <a:r>
              <a:rPr lang="en-US" b="1" cap="none" dirty="0"/>
              <a:t>Upcoming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1DD8B-E6D2-0246-B1DD-EE3D44B75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marL="0" indent="0">
              <a:buNone/>
            </a:pP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88B9CFA-BA38-BE4E-AAC1-625D15E38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24" y="1123081"/>
            <a:ext cx="7793074" cy="54200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CD74DFD-AA59-0947-B902-3E473D8C679A}"/>
              </a:ext>
            </a:extLst>
          </p:cNvPr>
          <p:cNvSpPr txBox="1"/>
          <p:nvPr/>
        </p:nvSpPr>
        <p:spPr>
          <a:xfrm>
            <a:off x="4702868" y="5586126"/>
            <a:ext cx="41633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</a:rPr>
              <a:t>Good investment. You loan is predicted to have a default rate of 12.4%</a:t>
            </a:r>
          </a:p>
        </p:txBody>
      </p:sp>
    </p:spTree>
    <p:extLst>
      <p:ext uri="{BB962C8B-B14F-4D97-AF65-F5344CB8AC3E}">
        <p14:creationId xmlns:p14="http://schemas.microsoft.com/office/powerpoint/2010/main" val="3382788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2C8BE-BDB6-5F41-B812-7A3972625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/>
              <a:t>Take-aways and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1DD8B-E6D2-0246-B1DD-EE3D44B75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Take-aways</a:t>
            </a: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Loans are not created equal</a:t>
            </a: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Use our model to make better decisions</a:t>
            </a:r>
          </a:p>
          <a:p>
            <a:pPr marL="0" indent="0">
              <a:buNone/>
            </a:pPr>
            <a:r>
              <a:rPr lang="en-US" b="1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Next steps</a:t>
            </a: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Continuous improvement</a:t>
            </a: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Mass prediction</a:t>
            </a:r>
          </a:p>
          <a:p>
            <a:r>
              <a:rPr lang="en-US" cap="none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ea"/>
                <a:cs typeface="+mj-cs"/>
              </a:rPr>
              <a:t>Evaluate behavior changes over time</a:t>
            </a:r>
          </a:p>
          <a:p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marL="457200" lvl="1" indent="0">
              <a:buNone/>
            </a:pP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  <a:p>
            <a:pPr marL="0" indent="0">
              <a:buNone/>
            </a:pPr>
            <a:endParaRPr lang="en-US" cap="none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0363700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1488</TotalTime>
  <Words>147</Words>
  <Application>Microsoft Office PowerPoint</Application>
  <PresentationFormat>Widescreen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Mesh</vt:lpstr>
      <vt:lpstr>Lending Club Default Prediction</vt:lpstr>
      <vt:lpstr>Background</vt:lpstr>
      <vt:lpstr>Approach</vt:lpstr>
      <vt:lpstr>Modeling and Finding</vt:lpstr>
      <vt:lpstr>Upcoming App</vt:lpstr>
      <vt:lpstr>Take-aways and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Lending Club</dc:title>
  <dc:creator>Xu Zhou</dc:creator>
  <cp:lastModifiedBy>Xu Zhou</cp:lastModifiedBy>
  <cp:revision>72</cp:revision>
  <dcterms:created xsi:type="dcterms:W3CDTF">2018-08-07T21:05:59Z</dcterms:created>
  <dcterms:modified xsi:type="dcterms:W3CDTF">2023-04-20T04:23:59Z</dcterms:modified>
</cp:coreProperties>
</file>

<file path=docProps/thumbnail.jpeg>
</file>